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0" r:id="rId3"/>
    <p:sldId id="257" r:id="rId4"/>
    <p:sldId id="258" r:id="rId5"/>
    <p:sldId id="290" r:id="rId6"/>
    <p:sldId id="259" r:id="rId7"/>
    <p:sldId id="26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9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84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Vacancy Projections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Fall</c:v>
                </c:pt>
                <c:pt idx="3">
                  <c:v>Winter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0.30000000000000016</c:v>
                </c:pt>
                <c:pt idx="1">
                  <c:v>0.1</c:v>
                </c:pt>
                <c:pt idx="2">
                  <c:v>0.30000000000000016</c:v>
                </c:pt>
                <c:pt idx="3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5015424"/>
        <c:axId val="45016960"/>
        <c:axId val="0"/>
      </c:bar3DChart>
      <c:catAx>
        <c:axId val="45015424"/>
        <c:scaling>
          <c:orientation val="minMax"/>
        </c:scaling>
        <c:delete val="0"/>
        <c:axPos val="b"/>
        <c:majorTickMark val="out"/>
        <c:minorTickMark val="none"/>
        <c:tickLblPos val="nextTo"/>
        <c:crossAx val="45016960"/>
        <c:crosses val="autoZero"/>
        <c:auto val="1"/>
        <c:lblAlgn val="ctr"/>
        <c:lblOffset val="100"/>
        <c:noMultiLvlLbl val="0"/>
      </c:catAx>
      <c:valAx>
        <c:axId val="450169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5015424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Revenue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Fall</c:v>
                </c:pt>
                <c:pt idx="3">
                  <c:v>Winter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13500</c:v>
                </c:pt>
                <c:pt idx="1">
                  <c:v>24178</c:v>
                </c:pt>
                <c:pt idx="2">
                  <c:v>13500</c:v>
                </c:pt>
                <c:pt idx="3" formatCode="General">
                  <c:v>24178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Cost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Fall</c:v>
                </c:pt>
                <c:pt idx="3">
                  <c:v>Winter</c:v>
                </c:pt>
              </c:strCache>
            </c:strRef>
          </c:cat>
          <c:val>
            <c:numRef>
              <c:f>Sheet1!$C$2:$C$5</c:f>
              <c:numCache>
                <c:formatCode>"$"#,##0_);[Red]\("$"#,##0\)</c:formatCode>
                <c:ptCount val="4"/>
                <c:pt idx="0">
                  <c:v>8469</c:v>
                </c:pt>
                <c:pt idx="1">
                  <c:v>8469</c:v>
                </c:pt>
                <c:pt idx="2">
                  <c:v>8469</c:v>
                </c:pt>
                <c:pt idx="3">
                  <c:v>8469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5068672"/>
        <c:axId val="45070208"/>
        <c:axId val="0"/>
      </c:bar3DChart>
      <c:catAx>
        <c:axId val="45068672"/>
        <c:scaling>
          <c:orientation val="minMax"/>
        </c:scaling>
        <c:delete val="0"/>
        <c:axPos val="b"/>
        <c:majorTickMark val="out"/>
        <c:minorTickMark val="none"/>
        <c:tickLblPos val="nextTo"/>
        <c:crossAx val="45070208"/>
        <c:crosses val="autoZero"/>
        <c:auto val="1"/>
        <c:lblAlgn val="ctr"/>
        <c:lblOffset val="100"/>
        <c:noMultiLvlLbl val="0"/>
      </c:catAx>
      <c:valAx>
        <c:axId val="4507020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50686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Rental Revenue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Spring (Apr)</c:v>
                </c:pt>
                <c:pt idx="1">
                  <c:v>Summer (May-Sept)</c:v>
                </c:pt>
                <c:pt idx="2">
                  <c:v>Fall (Oct-Nov)</c:v>
                </c:pt>
                <c:pt idx="3">
                  <c:v>Winter (Dec-March)</c:v>
                </c:pt>
              </c:strCache>
            </c:strRef>
          </c:cat>
          <c:val>
            <c:numRef>
              <c:f>Sheet1!$B$2:$B$5</c:f>
              <c:numCache>
                <c:formatCode>"$"#,##0_);[Red]\("$"#,##0\)</c:formatCode>
                <c:ptCount val="4"/>
                <c:pt idx="0">
                  <c:v>5031</c:v>
                </c:pt>
                <c:pt idx="1">
                  <c:v>15709</c:v>
                </c:pt>
                <c:pt idx="2">
                  <c:v>5031</c:v>
                </c:pt>
                <c:pt idx="3">
                  <c:v>15709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5083648"/>
        <c:axId val="45085440"/>
        <c:axId val="0"/>
      </c:bar3DChart>
      <c:catAx>
        <c:axId val="45083648"/>
        <c:scaling>
          <c:orientation val="minMax"/>
        </c:scaling>
        <c:delete val="0"/>
        <c:axPos val="b"/>
        <c:majorTickMark val="out"/>
        <c:minorTickMark val="none"/>
        <c:tickLblPos val="nextTo"/>
        <c:crossAx val="45085440"/>
        <c:crosses val="autoZero"/>
        <c:auto val="1"/>
        <c:lblAlgn val="ctr"/>
        <c:lblOffset val="100"/>
        <c:noMultiLvlLbl val="0"/>
      </c:catAx>
      <c:valAx>
        <c:axId val="45085440"/>
        <c:scaling>
          <c:orientation val="minMax"/>
        </c:scaling>
        <c:delete val="0"/>
        <c:axPos val="l"/>
        <c:majorGridlines/>
        <c:numFmt formatCode="&quot;$&quot;#,##0_);[Red]\(&quot;$&quot;#,##0\)" sourceLinked="1"/>
        <c:majorTickMark val="out"/>
        <c:minorTickMark val="none"/>
        <c:tickLblPos val="nextTo"/>
        <c:crossAx val="450836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75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Cost</c:v>
                </c:pt>
                <c:pt idx="1">
                  <c:v>Revenue</c:v>
                </c:pt>
              </c:strCache>
            </c:strRef>
          </c:cat>
          <c:val>
            <c:numRef>
              <c:f>Sheet1!$B$2:$B$3</c:f>
              <c:numCache>
                <c:formatCode>"$"#,##0_);[Red]\("$"#,##0\)</c:formatCode>
                <c:ptCount val="2"/>
                <c:pt idx="0">
                  <c:v>101628</c:v>
                </c:pt>
                <c:pt idx="1">
                  <c:v>156474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1680DF5-BC9D-4C9D-96DC-EC91AC1CD94A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89F637-308E-4F64-AA9D-549371273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0DF5-BC9D-4C9D-96DC-EC91AC1CD94A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9F637-308E-4F64-AA9D-549371273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1680DF5-BC9D-4C9D-96DC-EC91AC1CD94A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889F637-308E-4F64-AA9D-549371273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0DF5-BC9D-4C9D-96DC-EC91AC1CD94A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89F637-308E-4F64-AA9D-5493712732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0DF5-BC9D-4C9D-96DC-EC91AC1CD94A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889F637-308E-4F64-AA9D-5493712732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1680DF5-BC9D-4C9D-96DC-EC91AC1CD94A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889F637-308E-4F64-AA9D-5493712732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1680DF5-BC9D-4C9D-96DC-EC91AC1CD94A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889F637-308E-4F64-AA9D-5493712732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0DF5-BC9D-4C9D-96DC-EC91AC1CD94A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89F637-308E-4F64-AA9D-549371273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0DF5-BC9D-4C9D-96DC-EC91AC1CD94A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89F637-308E-4F64-AA9D-549371273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0DF5-BC9D-4C9D-96DC-EC91AC1CD94A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89F637-308E-4F64-AA9D-5493712732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1680DF5-BC9D-4C9D-96DC-EC91AC1CD94A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889F637-308E-4F64-AA9D-5493712732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680DF5-BC9D-4C9D-96DC-EC91AC1CD94A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889F637-308E-4F64-AA9D-549371273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</a:rPr>
              <a:t>AMERICAN REAL ESTATE INVESTMENT</a:t>
            </a: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14600"/>
            <a:ext cx="9144000" cy="31242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SMART INVESTMENT WITH BIG RESULTS</a:t>
            </a:r>
            <a:endParaRPr lang="en-US" sz="5400" b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Occupancy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03859236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889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Rental Income per Seasonal Month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03855007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4319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Revenue per Seasonal Month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51346309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5146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Net Revenue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Vehicle Rental (12 passenger van) $100/day</a:t>
            </a:r>
          </a:p>
          <a:p>
            <a:r>
              <a:rPr lang="en-US" dirty="0" smtClean="0"/>
              <a:t>Cleaning Fee $150 per stay</a:t>
            </a:r>
          </a:p>
          <a:p>
            <a:r>
              <a:rPr lang="en-US" dirty="0" smtClean="0"/>
              <a:t>Guides Tours to Utah Tourist Locations $50/person</a:t>
            </a:r>
          </a:p>
          <a:p>
            <a:r>
              <a:rPr lang="en-US" dirty="0" smtClean="0"/>
              <a:t>Guided Hunting/fishing Tours $250/person</a:t>
            </a:r>
          </a:p>
          <a:p>
            <a:r>
              <a:rPr lang="en-US" dirty="0" smtClean="0"/>
              <a:t>Horse Back Riding $25/person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798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Yearly Revenue Forecast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34396959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5867400"/>
            <a:ext cx="73152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/>
              <a:t>Yearly Net Revenue is $54,846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4096434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Investment Value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Investment Value in five (5) years:</a:t>
            </a:r>
          </a:p>
          <a:p>
            <a:pPr marL="0" indent="0">
              <a:buNone/>
            </a:pPr>
            <a:r>
              <a:rPr lang="en-US" dirty="0" smtClean="0"/>
              <a:t>(1,499,000 * 7.66) * 5 years = 574,117</a:t>
            </a:r>
          </a:p>
          <a:p>
            <a:pPr marL="0" indent="0">
              <a:buNone/>
            </a:pPr>
            <a:r>
              <a:rPr lang="en-US" dirty="0" smtClean="0"/>
              <a:t>Total property valuation in 2018 will be $2,073,117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Net revenue generated: $54,846 * 5 = $274,230</a:t>
            </a:r>
          </a:p>
          <a:p>
            <a:pPr marL="0" indent="0">
              <a:buNone/>
            </a:pPr>
            <a:r>
              <a:rPr lang="en-US" dirty="0" smtClean="0"/>
              <a:t>Total investment: $299,800</a:t>
            </a:r>
          </a:p>
          <a:p>
            <a:pPr marL="0" indent="0">
              <a:buNone/>
            </a:pPr>
            <a:r>
              <a:rPr lang="en-US" dirty="0" smtClean="0"/>
              <a:t>Total return: $274,230 + $574,117 = $848,347</a:t>
            </a:r>
          </a:p>
          <a:p>
            <a:pPr marL="0" indent="0">
              <a:buNone/>
            </a:pPr>
            <a:r>
              <a:rPr lang="en-US" dirty="0" smtClean="0"/>
              <a:t>Rate of return over 5 years: 182%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895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Contact Details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more information please contact: Richard Kramer</a:t>
            </a:r>
          </a:p>
          <a:p>
            <a:pPr marL="0" indent="0">
              <a:buNone/>
            </a:pPr>
            <a:r>
              <a:rPr lang="en-US" dirty="0" smtClean="0"/>
              <a:t>E-MAIL: </a:t>
            </a:r>
            <a:r>
              <a:rPr lang="en-US" b="1" dirty="0" smtClean="0"/>
              <a:t>Richardpkramer@yahoo.com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promise to respond promptly to those interested in offers.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More information available here: </a:t>
            </a:r>
            <a:r>
              <a:rPr lang="en-US" b="1" dirty="0" smtClean="0"/>
              <a:t>http://chineseinvestment.blogspot.com/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58200" cy="990600"/>
          </a:xfrm>
        </p:spPr>
        <p:txBody>
          <a:bodyPr/>
          <a:lstStyle/>
          <a:p>
            <a:pPr algn="ctr"/>
            <a:r>
              <a:rPr lang="en-US" dirty="0" smtClean="0"/>
              <a:t>MAP OF UNITED STATES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828800"/>
            <a:ext cx="7620000" cy="471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47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MAP OF UTAH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00200"/>
            <a:ext cx="6790474" cy="51933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5048" cy="9906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WHY UTAH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486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cs typeface="Arial" pitchFamily="34" charset="0"/>
              </a:rPr>
              <a:t>Annual visitors in Utah &gt; 23,500,000 in 2012 </a:t>
            </a:r>
          </a:p>
          <a:p>
            <a:pPr algn="just"/>
            <a:r>
              <a:rPr lang="en-US" dirty="0" smtClean="0">
                <a:cs typeface="Arial" pitchFamily="34" charset="0"/>
              </a:rPr>
              <a:t>“Greatest snow on earth” with 14 Ski resorts in Utah</a:t>
            </a:r>
          </a:p>
          <a:p>
            <a:pPr algn="just"/>
            <a:r>
              <a:rPr lang="en-US" dirty="0" smtClean="0">
                <a:cs typeface="Arial" pitchFamily="34" charset="0"/>
              </a:rPr>
              <a:t>Year round activities for tourism, including skiing, snowboarding, whitewater rafting, hiking, national parks, Ghost towns, Lake Powell etc….</a:t>
            </a:r>
          </a:p>
          <a:p>
            <a:pPr algn="just"/>
            <a:r>
              <a:rPr lang="en-US" dirty="0" smtClean="0">
                <a:cs typeface="Arial" pitchFamily="34" charset="0"/>
              </a:rPr>
              <a:t>Rental vacancy rate in Utah @ 7.7% in 2012</a:t>
            </a:r>
          </a:p>
          <a:p>
            <a:pPr algn="just"/>
            <a:r>
              <a:rPr lang="en-US" dirty="0" smtClean="0">
                <a:cs typeface="Arial" pitchFamily="34" charset="0"/>
              </a:rPr>
              <a:t>2013 Chinese are the second largest foreign buyers of homes in the United States.  7.4 Billion Dollars</a:t>
            </a:r>
          </a:p>
          <a:p>
            <a:pPr algn="just"/>
            <a:endParaRPr lang="en-US" dirty="0" smtClean="0">
              <a:cs typeface="Arial" pitchFamily="34" charset="0"/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Outlook for Utah County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NSA (National Security Agency) SPY headquarters </a:t>
            </a:r>
          </a:p>
          <a:p>
            <a:r>
              <a:rPr lang="en-US" dirty="0" smtClean="0"/>
              <a:t>Adobe 100 Million Dollar Technology Campus</a:t>
            </a:r>
          </a:p>
          <a:p>
            <a:r>
              <a:rPr lang="en-US" dirty="0" smtClean="0"/>
              <a:t>Utah County Forbes Top 3 Places to Start Business</a:t>
            </a:r>
          </a:p>
          <a:p>
            <a:pPr algn="just"/>
            <a:r>
              <a:rPr lang="en-US" dirty="0" smtClean="0">
                <a:cs typeface="Arial" pitchFamily="34" charset="0"/>
              </a:rPr>
              <a:t>Utah Home sales rise for 10 consecutive months</a:t>
            </a:r>
          </a:p>
          <a:p>
            <a:pPr algn="just"/>
            <a:r>
              <a:rPr lang="en-US" dirty="0" smtClean="0">
                <a:cs typeface="Arial" pitchFamily="34" charset="0"/>
              </a:rPr>
              <a:t>Tourism is growing over 6.25% per year</a:t>
            </a:r>
          </a:p>
          <a:p>
            <a:pPr algn="just"/>
            <a:r>
              <a:rPr lang="en-US" dirty="0" smtClean="0">
                <a:cs typeface="Arial" pitchFamily="34" charset="0"/>
              </a:rPr>
              <a:t>Unemployment rate in Utah 4.6%</a:t>
            </a:r>
          </a:p>
          <a:p>
            <a:pPr algn="just"/>
            <a:r>
              <a:rPr lang="en-US" dirty="0" smtClean="0">
                <a:cs typeface="Arial" pitchFamily="34" charset="0"/>
              </a:rPr>
              <a:t>Unemployment rate in US 7.4%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US" sz="5300" dirty="0" smtClean="0"/>
              <a:t>Property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Address: Mapleton, UT 84664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98" b="28854"/>
          <a:stretch/>
        </p:blipFill>
        <p:spPr>
          <a:xfrm>
            <a:off x="263665" y="1981200"/>
            <a:ext cx="8557897" cy="4534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Details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Private estate in upscale community</a:t>
            </a:r>
          </a:p>
          <a:p>
            <a:r>
              <a:rPr lang="en-US" dirty="0" smtClean="0"/>
              <a:t>16,337 square ft.</a:t>
            </a:r>
          </a:p>
          <a:p>
            <a:r>
              <a:rPr lang="en-US" dirty="0" smtClean="0"/>
              <a:t>9 bedrooms with 10 baths</a:t>
            </a:r>
          </a:p>
          <a:p>
            <a:r>
              <a:rPr lang="en-US" dirty="0" smtClean="0"/>
              <a:t>Over 6 acres of land</a:t>
            </a:r>
          </a:p>
          <a:p>
            <a:r>
              <a:rPr lang="en-US" dirty="0" smtClean="0"/>
              <a:t>Guest house</a:t>
            </a:r>
          </a:p>
          <a:p>
            <a:r>
              <a:rPr lang="en-US" dirty="0" smtClean="0"/>
              <a:t>Multi-function space for corporate retreat, family gatherings, school 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900" dirty="0" smtClean="0"/>
              <a:t>PROPOSED COST</a:t>
            </a:r>
            <a:endParaRPr lang="en-US" sz="2900" dirty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Purchase Price: 				$1,499,000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Down Payment equal to 20%: 	     299,800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Monthly Mortgage:                                6,413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u="sng" dirty="0" smtClean="0"/>
              <a:t>Monthly Utilities and Taxes:                     2,056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Monthly Total :                                     $8,469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23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Vacation Rental Model</a:t>
            </a:r>
          </a:p>
          <a:p>
            <a:pPr marL="0" indent="0">
              <a:buNone/>
            </a:pPr>
            <a:r>
              <a:rPr lang="en-US" dirty="0" smtClean="0"/>
              <a:t>Rates: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545451"/>
              </p:ext>
            </p:extLst>
          </p:nvPr>
        </p:nvGraphicFramePr>
        <p:xfrm>
          <a:off x="685800" y="2667000"/>
          <a:ext cx="7315200" cy="3428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533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900" u="none" strike="noStrike" dirty="0">
                          <a:effectLst/>
                        </a:rPr>
                        <a:t>Period</a:t>
                      </a:r>
                      <a:endParaRPr lang="en-US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900" u="none" strike="noStrike">
                          <a:effectLst/>
                        </a:rPr>
                        <a:t>Weekday</a:t>
                      </a:r>
                      <a:endParaRPr lang="en-US" sz="2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900" u="none" strike="noStrike">
                          <a:effectLst/>
                        </a:rPr>
                        <a:t>Weekend</a:t>
                      </a:r>
                      <a:endParaRPr lang="en-US" sz="2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05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2900" u="none" strike="noStrike" dirty="0">
                          <a:effectLst/>
                        </a:rPr>
                        <a:t>May-Sept</a:t>
                      </a:r>
                      <a:endParaRPr lang="en-US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900" u="none" strike="noStrike">
                          <a:effectLst/>
                        </a:rPr>
                        <a:t>$995/Day</a:t>
                      </a:r>
                      <a:endParaRPr lang="en-US" sz="2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900" u="none" strike="noStrike">
                          <a:effectLst/>
                        </a:rPr>
                        <a:t>$1,250/Day</a:t>
                      </a:r>
                      <a:endParaRPr lang="en-US" sz="2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13199">
                <a:tc>
                  <a:txBody>
                    <a:bodyPr/>
                    <a:lstStyle/>
                    <a:p>
                      <a:pPr algn="l" fontAlgn="b"/>
                      <a:r>
                        <a:rPr lang="en-US" sz="2900" u="none" strike="noStrike">
                          <a:effectLst/>
                        </a:rPr>
                        <a:t>Oct-Nov</a:t>
                      </a:r>
                      <a:endParaRPr lang="en-US" sz="2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900" u="none" strike="noStrike">
                          <a:effectLst/>
                        </a:rPr>
                        <a:t>$750/Day</a:t>
                      </a:r>
                      <a:endParaRPr lang="en-US" sz="2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900" u="none" strike="noStrike" dirty="0" smtClean="0">
                          <a:effectLst/>
                        </a:rPr>
                        <a:t>$1,250/Day</a:t>
                      </a:r>
                      <a:endParaRPr lang="en-US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13199">
                <a:tc>
                  <a:txBody>
                    <a:bodyPr/>
                    <a:lstStyle/>
                    <a:p>
                      <a:pPr algn="l" fontAlgn="b"/>
                      <a:r>
                        <a:rPr lang="en-US" sz="2900" u="none" strike="noStrike">
                          <a:effectLst/>
                        </a:rPr>
                        <a:t>Dec-March</a:t>
                      </a:r>
                      <a:endParaRPr lang="en-US" sz="2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900" u="none" strike="noStrike">
                          <a:effectLst/>
                        </a:rPr>
                        <a:t>$995/Day</a:t>
                      </a:r>
                      <a:endParaRPr lang="en-US" sz="2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900" u="none" strike="noStrike" dirty="0" smtClean="0">
                          <a:effectLst/>
                        </a:rPr>
                        <a:t>$1,250/Day</a:t>
                      </a:r>
                      <a:endParaRPr lang="en-US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13199">
                <a:tc>
                  <a:txBody>
                    <a:bodyPr/>
                    <a:lstStyle/>
                    <a:p>
                      <a:pPr algn="l" fontAlgn="b"/>
                      <a:r>
                        <a:rPr lang="en-US" sz="2900" u="none" strike="noStrike">
                          <a:effectLst/>
                        </a:rPr>
                        <a:t>April</a:t>
                      </a:r>
                      <a:endParaRPr lang="en-US" sz="2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900" u="none" strike="noStrike" dirty="0">
                          <a:effectLst/>
                        </a:rPr>
                        <a:t>$750/Day</a:t>
                      </a:r>
                      <a:endParaRPr lang="en-US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900" u="none" strike="noStrike" dirty="0" smtClean="0">
                          <a:effectLst/>
                        </a:rPr>
                        <a:t>$1,250/Day</a:t>
                      </a:r>
                      <a:endParaRPr lang="en-US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802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16707</TotalTime>
  <Words>389</Words>
  <Application>Microsoft Office PowerPoint</Application>
  <PresentationFormat>On-screen Show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AMERICAN REAL ESTATE INVESTMENT</vt:lpstr>
      <vt:lpstr>MAP OF UNITED STATES</vt:lpstr>
      <vt:lpstr>MAP OF UTAH</vt:lpstr>
      <vt:lpstr>WHY UTAH</vt:lpstr>
      <vt:lpstr>Business Outlook for Utah County </vt:lpstr>
      <vt:lpstr>Property Location</vt:lpstr>
      <vt:lpstr>Details</vt:lpstr>
      <vt:lpstr>Financials</vt:lpstr>
      <vt:lpstr>Revenue</vt:lpstr>
      <vt:lpstr>Occupancy</vt:lpstr>
      <vt:lpstr>Rental Income per Seasonal Month</vt:lpstr>
      <vt:lpstr>Net Revenue per Seasonal Month</vt:lpstr>
      <vt:lpstr>Additional Net Revenue Variables</vt:lpstr>
      <vt:lpstr>Yearly Revenue Forecast</vt:lpstr>
      <vt:lpstr>Projected Investment Value </vt:lpstr>
      <vt:lpstr>Contact Details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a7med yones</dc:creator>
  <cp:lastModifiedBy>Aaron</cp:lastModifiedBy>
  <cp:revision>178</cp:revision>
  <dcterms:created xsi:type="dcterms:W3CDTF">2012-05-05T13:07:47Z</dcterms:created>
  <dcterms:modified xsi:type="dcterms:W3CDTF">2014-01-14T21:23:55Z</dcterms:modified>
</cp:coreProperties>
</file>